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9" r:id="rId3"/>
    <p:sldId id="269" r:id="rId4"/>
    <p:sldId id="270" r:id="rId5"/>
    <p:sldId id="261" r:id="rId6"/>
    <p:sldId id="260" r:id="rId7"/>
    <p:sldId id="264" r:id="rId8"/>
    <p:sldId id="267" r:id="rId9"/>
    <p:sldId id="262" r:id="rId10"/>
    <p:sldId id="263" r:id="rId11"/>
    <p:sldId id="265" r:id="rId12"/>
    <p:sldId id="268" r:id="rId13"/>
    <p:sldId id="266" r:id="rId14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1" autoAdjust="0"/>
    <p:restoredTop sz="86346" autoAdjust="0"/>
  </p:normalViewPr>
  <p:slideViewPr>
    <p:cSldViewPr>
      <p:cViewPr varScale="1">
        <p:scale>
          <a:sx n="105" d="100"/>
          <a:sy n="105" d="100"/>
        </p:scale>
        <p:origin x="114" y="13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39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</a:t>
            </a:r>
            <a:r>
              <a:rPr lang="en-US" baseline="0" dirty="0"/>
              <a:t> </a:t>
            </a:r>
            <a:r>
              <a:rPr lang="en-US" baseline="0" dirty="0" err="1"/>
              <a:t>Javalin</a:t>
            </a:r>
            <a:r>
              <a:rPr lang="en-US" baseline="0" dirty="0"/>
              <a:t> is framework, and HTTP verbs + routes are </a:t>
            </a:r>
            <a:r>
              <a:rPr lang="en-US" b="1" baseline="0" dirty="0"/>
              <a:t>hot spots</a:t>
            </a:r>
            <a:r>
              <a:rPr lang="en-US" b="0" baseline="0" dirty="0"/>
              <a:t> that are configured and dependency injected into that web server. It must be Template method via separation, as the ‘get()’ method accepts a route (which URL to associate with the get), as well as a lambda method (the Strategy pattern delegate to invoke, once that URL is </a:t>
            </a:r>
            <a:r>
              <a:rPr lang="en-US" b="0" baseline="0" dirty="0" err="1"/>
              <a:t>visted</a:t>
            </a:r>
            <a:r>
              <a:rPr lang="en-US" b="0" baseline="0" dirty="0"/>
              <a:t>).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993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Coding the </a:t>
            </a:r>
            <a:r>
              <a:rPr lang="en-US" dirty="0"/>
              <a:t>HTTP</a:t>
            </a:r>
            <a:r>
              <a:rPr lang="en-US" noProof="0" dirty="0"/>
              <a:t> in Java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Minimal Demo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(Find it as a zip file on the </a:t>
            </a:r>
            <a:r>
              <a:rPr lang="en-US" noProof="0" dirty="0" err="1"/>
              <a:t>weekplan</a:t>
            </a:r>
            <a:r>
              <a:rPr lang="en-US" noProof="0" dirty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03FFDC4-E285-E00F-6989-D110E0FF07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91" y="1409701"/>
            <a:ext cx="4275410" cy="266877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EE264EE-2093-C526-9809-1806CDB21F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624" y="3543300"/>
            <a:ext cx="4174351" cy="180352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20C70E4-AB32-4B28-A224-191F1372EC4F}"/>
              </a:ext>
            </a:extLst>
          </p:cNvPr>
          <p:cNvSpPr/>
          <p:nvPr/>
        </p:nvSpPr>
        <p:spPr>
          <a:xfrm>
            <a:off x="4648200" y="3696758"/>
            <a:ext cx="2057400" cy="408171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0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Lambda’s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867400" y="13335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096000" y="1028700"/>
            <a:ext cx="2600325" cy="10668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  <a:r>
              <a:rPr lang="da-DK" dirty="0" err="1"/>
              <a:t>ontext</a:t>
            </a:r>
            <a:r>
              <a:rPr lang="da-DK" dirty="0"/>
              <a:t> Object (</a:t>
            </a:r>
            <a:r>
              <a:rPr lang="da-DK" dirty="0" err="1"/>
              <a:t>ctx</a:t>
            </a:r>
            <a:r>
              <a:rPr lang="da-DK" dirty="0"/>
              <a:t>):</a:t>
            </a:r>
            <a:br>
              <a:rPr lang="da-DK" dirty="0"/>
            </a:br>
            <a:r>
              <a:rPr lang="da-DK" dirty="0" err="1"/>
              <a:t>Encapsulate</a:t>
            </a:r>
            <a:r>
              <a:rPr lang="da-DK" dirty="0"/>
              <a:t> </a:t>
            </a:r>
            <a:r>
              <a:rPr lang="da-DK" dirty="0" err="1"/>
              <a:t>both</a:t>
            </a:r>
            <a:br>
              <a:rPr lang="da-DK" dirty="0"/>
            </a:br>
            <a:r>
              <a:rPr lang="da-DK" dirty="0" err="1"/>
              <a:t>request</a:t>
            </a:r>
            <a:r>
              <a:rPr lang="da-DK" dirty="0"/>
              <a:t> and </a:t>
            </a:r>
            <a:r>
              <a:rPr lang="da-DK" dirty="0" err="1"/>
              <a:t>reply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9749273-D6D2-16D9-902A-3CAD5D1FDE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596" y="952500"/>
            <a:ext cx="5515745" cy="4267796"/>
          </a:xfrm>
          <a:prstGeom prst="rect">
            <a:avLst/>
          </a:prstGeom>
        </p:spPr>
      </p:pic>
      <p:cxnSp>
        <p:nvCxnSpPr>
          <p:cNvPr id="8" name="Straight Connector 7"/>
          <p:cNvCxnSpPr>
            <a:cxnSpLocks/>
          </p:cNvCxnSpPr>
          <p:nvPr/>
        </p:nvCxnSpPr>
        <p:spPr>
          <a:xfrm>
            <a:off x="2682368" y="1577468"/>
            <a:ext cx="8382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1235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Relating to SWEA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Analyzing the code</a:t>
            </a:r>
          </a:p>
          <a:p>
            <a:pPr lvl="1"/>
            <a:r>
              <a:rPr lang="en-US" i="1" dirty="0"/>
              <a:t>A web browser is a rather</a:t>
            </a:r>
            <a:br>
              <a:rPr lang="en-US" i="1" dirty="0"/>
            </a:br>
            <a:r>
              <a:rPr lang="en-US" i="1" dirty="0"/>
              <a:t>complex piece of software</a:t>
            </a:r>
          </a:p>
          <a:p>
            <a:pPr lvl="1"/>
            <a:endParaRPr lang="en-US" i="1" noProof="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Exercise</a:t>
            </a:r>
          </a:p>
          <a:p>
            <a:pPr lvl="1"/>
            <a:r>
              <a:rPr lang="en-US" dirty="0"/>
              <a:t>So – what is ‘get()’ method</a:t>
            </a:r>
            <a:br>
              <a:rPr lang="en-US" dirty="0"/>
            </a:br>
            <a:r>
              <a:rPr lang="en-US" dirty="0"/>
              <a:t>here in relation to the</a:t>
            </a:r>
            <a:br>
              <a:rPr lang="en-US" dirty="0"/>
            </a:br>
            <a:r>
              <a:rPr lang="en-US" dirty="0" err="1"/>
              <a:t>Javalin</a:t>
            </a:r>
            <a:r>
              <a:rPr lang="en-US" dirty="0"/>
              <a:t> framework?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46E2A4-6206-4C65-7495-98B7000148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1181100"/>
            <a:ext cx="3810000" cy="145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418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Rule #1 in software engineering:</a:t>
            </a:r>
          </a:p>
          <a:p>
            <a:pPr lvl="1"/>
            <a:r>
              <a:rPr lang="en-US" i="1" noProof="0" dirty="0"/>
              <a:t>Someone has probably solved this problem before</a:t>
            </a:r>
            <a:endParaRPr lang="en-US" noProof="0" dirty="0"/>
          </a:p>
          <a:p>
            <a:r>
              <a:rPr lang="en-US" noProof="0" dirty="0"/>
              <a:t>So – go look for candidates</a:t>
            </a:r>
          </a:p>
          <a:p>
            <a:pPr lvl="1"/>
            <a:r>
              <a:rPr lang="en-US" b="1" noProof="0" dirty="0" err="1"/>
              <a:t>Timebox</a:t>
            </a:r>
            <a:r>
              <a:rPr lang="en-US" noProof="0" dirty="0"/>
              <a:t> the learning curve and quality assessment</a:t>
            </a:r>
          </a:p>
          <a:p>
            <a:pPr lvl="2"/>
            <a:r>
              <a:rPr lang="en-US" noProof="0" dirty="0"/>
              <a:t>I have found Open Source libraries that were</a:t>
            </a:r>
          </a:p>
          <a:p>
            <a:pPr lvl="3"/>
            <a:r>
              <a:rPr lang="en-US" noProof="0" dirty="0"/>
              <a:t>Extremely hard to understand and use</a:t>
            </a:r>
          </a:p>
          <a:p>
            <a:pPr lvl="3"/>
            <a:r>
              <a:rPr lang="en-US" noProof="0" dirty="0"/>
              <a:t>Often also full of defects and inconsistencies</a:t>
            </a:r>
            <a:endParaRPr lang="en-DK" noProof="0" dirty="0"/>
          </a:p>
          <a:p>
            <a:pPr lvl="3"/>
            <a:r>
              <a:rPr lang="en-DK" dirty="0"/>
              <a:t>Not maintained recently and thus </a:t>
            </a:r>
            <a:r>
              <a:rPr lang="en-DK"/>
              <a:t>becoming insecure</a:t>
            </a:r>
            <a:endParaRPr lang="en-US" noProof="0" dirty="0"/>
          </a:p>
          <a:p>
            <a:pPr lvl="1"/>
            <a:r>
              <a:rPr lang="en-US" noProof="0" dirty="0"/>
              <a:t>Pick the best candidate</a:t>
            </a:r>
          </a:p>
          <a:p>
            <a:pPr lvl="2"/>
            <a:r>
              <a:rPr lang="en-US" noProof="0" dirty="0"/>
              <a:t>And prepare for </a:t>
            </a:r>
            <a:r>
              <a:rPr lang="en-US" b="1" i="1" noProof="0" dirty="0"/>
              <a:t>do over</a:t>
            </a:r>
          </a:p>
          <a:p>
            <a:pPr lvl="2"/>
            <a:r>
              <a:rPr lang="en-US" noProof="0" dirty="0"/>
              <a:t>[A</a:t>
            </a:r>
            <a:r>
              <a:rPr lang="en-US" dirty="0" err="1"/>
              <a:t>nd</a:t>
            </a:r>
            <a:r>
              <a:rPr lang="en-US" dirty="0"/>
              <a:t> perhaps eventually, migrate to another library </a:t>
            </a:r>
            <a:r>
              <a:rPr lang="en-US" dirty="0">
                <a:sym typeface="Wingdings" panose="05000000000000000000" pitchFamily="2" charset="2"/>
              </a:rPr>
              <a:t>]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14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Good 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Web is big! Lots of high quality frameworks for building both clients and servers on top of HTTP and REST!</a:t>
            </a:r>
          </a:p>
          <a:p>
            <a:pPr lvl="1"/>
            <a:r>
              <a:rPr lang="en-US" noProof="0" dirty="0"/>
              <a:t>Google a bit around to find some…</a:t>
            </a:r>
          </a:p>
          <a:p>
            <a:r>
              <a:rPr lang="en-US" noProof="0" dirty="0"/>
              <a:t>Major qualities in teaching are</a:t>
            </a:r>
          </a:p>
          <a:p>
            <a:pPr lvl="1"/>
            <a:r>
              <a:rPr lang="en-US" i="1" noProof="0" dirty="0"/>
              <a:t>Learnability</a:t>
            </a:r>
            <a:r>
              <a:rPr lang="en-US" noProof="0" dirty="0"/>
              <a:t> (tutorial quality, simple API)</a:t>
            </a:r>
          </a:p>
          <a:p>
            <a:pPr lvl="1"/>
            <a:r>
              <a:rPr lang="en-US" i="1" noProof="0" dirty="0"/>
              <a:t>Code compactness </a:t>
            </a:r>
            <a:r>
              <a:rPr lang="en-US" noProof="0" dirty="0"/>
              <a:t>(expressiveness, code size)</a:t>
            </a:r>
          </a:p>
          <a:p>
            <a:r>
              <a:rPr lang="en-US" noProof="0" dirty="0" err="1"/>
              <a:t>UniRest</a:t>
            </a:r>
            <a:r>
              <a:rPr lang="en-US" noProof="0" dirty="0"/>
              <a:t>					Spark-Java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924300"/>
            <a:ext cx="375285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750523"/>
            <a:ext cx="3929063" cy="1461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2236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EEB7B-D4D9-49E0-E8DF-3AEE8AE9BA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95B99-5C46-44EF-2498-394038186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BAD News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91C90-CF35-25A0-0F50-55553E537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Web is big! Lots of high quality frameworks for building both clients and servers on top of HTTP and REST!</a:t>
            </a:r>
          </a:p>
          <a:p>
            <a:pPr lvl="1"/>
            <a:r>
              <a:rPr lang="en-US" noProof="0" dirty="0"/>
              <a:t>Google a bit around to find some…</a:t>
            </a:r>
          </a:p>
          <a:p>
            <a:r>
              <a:rPr lang="en-US" noProof="0" dirty="0"/>
              <a:t>Major qualities in teaching are</a:t>
            </a:r>
          </a:p>
          <a:p>
            <a:pPr lvl="1"/>
            <a:r>
              <a:rPr lang="en-US" i="1" noProof="0" dirty="0"/>
              <a:t>Learnability</a:t>
            </a:r>
            <a:r>
              <a:rPr lang="en-US" noProof="0" dirty="0"/>
              <a:t> (tutorial quality, simple API)</a:t>
            </a:r>
          </a:p>
          <a:p>
            <a:pPr lvl="1"/>
            <a:r>
              <a:rPr lang="en-US" i="1" noProof="0" dirty="0"/>
              <a:t>Code compactness </a:t>
            </a:r>
            <a:r>
              <a:rPr lang="en-US" noProof="0" dirty="0"/>
              <a:t>(expressiveness, code size)</a:t>
            </a:r>
          </a:p>
          <a:p>
            <a:r>
              <a:rPr lang="en-US" noProof="0" dirty="0" err="1"/>
              <a:t>UniRest</a:t>
            </a:r>
            <a:r>
              <a:rPr lang="en-US" noProof="0" dirty="0"/>
              <a:t>					Spark-Java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18C5-60E1-9E88-B892-0419318CE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7F075-473E-B55A-8245-D61590BD0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069EF-4A60-C198-2CFB-49CCB52CA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47E7414-21CF-22FC-9195-EE6D909837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924300"/>
            <a:ext cx="375285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C108CBBB-991A-308A-1D23-A5B272B6D8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750523"/>
            <a:ext cx="3929063" cy="1461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EA88704-9C08-1AF0-21D4-E693E7FC948A}"/>
              </a:ext>
            </a:extLst>
          </p:cNvPr>
          <p:cNvCxnSpPr/>
          <p:nvPr/>
        </p:nvCxnSpPr>
        <p:spPr>
          <a:xfrm>
            <a:off x="4724400" y="3467100"/>
            <a:ext cx="4191000" cy="1829859"/>
          </a:xfrm>
          <a:prstGeom prst="line">
            <a:avLst/>
          </a:prstGeom>
          <a:ln w="508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B03659-15D8-7754-1759-B7B51C8718F6}"/>
              </a:ext>
            </a:extLst>
          </p:cNvPr>
          <p:cNvCxnSpPr>
            <a:stCxn id="5" idx="0"/>
          </p:cNvCxnSpPr>
          <p:nvPr/>
        </p:nvCxnSpPr>
        <p:spPr>
          <a:xfrm flipV="1">
            <a:off x="4572000" y="3543300"/>
            <a:ext cx="4191000" cy="1753659"/>
          </a:xfrm>
          <a:prstGeom prst="line">
            <a:avLst/>
          </a:prstGeom>
          <a:ln w="508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BB99A3E-84E8-F653-2F85-BE45CF538D6F}"/>
              </a:ext>
            </a:extLst>
          </p:cNvPr>
          <p:cNvSpPr/>
          <p:nvPr/>
        </p:nvSpPr>
        <p:spPr>
          <a:xfrm rot="402545">
            <a:off x="2514600" y="800100"/>
            <a:ext cx="4876800" cy="2511425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Good open-source libraries may be obsoleted, as the developer moves on to other exiting stuff.</a:t>
            </a:r>
          </a:p>
          <a:p>
            <a:pPr algn="ctr"/>
            <a:r>
              <a:rPr lang="en-US" dirty="0"/>
              <a:t>Anti-Pattern: </a:t>
            </a:r>
            <a:r>
              <a:rPr lang="en-US" b="1" dirty="0"/>
              <a:t>Vendor-</a:t>
            </a:r>
            <a:r>
              <a:rPr lang="en-US" b="1" dirty="0" err="1"/>
              <a:t>lockin</a:t>
            </a:r>
            <a:endParaRPr lang="en-US" dirty="0"/>
          </a:p>
          <a:p>
            <a:pPr algn="ctr"/>
            <a:r>
              <a:rPr lang="en-US" i="1" dirty="0"/>
              <a:t>Your product relies on out-of-date (read: security vulnerable) libraries!</a:t>
            </a:r>
            <a:endParaRPr lang="da-DK" i="1" dirty="0"/>
          </a:p>
        </p:txBody>
      </p:sp>
    </p:spTree>
    <p:extLst>
      <p:ext uri="{BB962C8B-B14F-4D97-AF65-F5344CB8AC3E}">
        <p14:creationId xmlns:p14="http://schemas.microsoft.com/office/powerpoint/2010/main" val="3413664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CCFC4-51BA-6FB8-14D8-32AE204117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1D6A-5A20-C3C1-454D-DDC9AC2F5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Good News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ECC3D-ECF5-8751-017D-7F615D178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Web is big! Lots of high quality frameworks for building both clients and servers on top of HTTP and REST!</a:t>
            </a:r>
          </a:p>
          <a:p>
            <a:pPr lvl="1"/>
            <a:r>
              <a:rPr lang="en-US" noProof="0" dirty="0"/>
              <a:t>Google a bit around to find some…</a:t>
            </a:r>
          </a:p>
          <a:p>
            <a:r>
              <a:rPr lang="en-US" noProof="0" dirty="0"/>
              <a:t>Major qualities in teaching are</a:t>
            </a:r>
          </a:p>
          <a:p>
            <a:pPr lvl="1"/>
            <a:r>
              <a:rPr lang="en-US" i="1" noProof="0" dirty="0"/>
              <a:t>Learnability</a:t>
            </a:r>
            <a:r>
              <a:rPr lang="en-US" noProof="0" dirty="0"/>
              <a:t> (tutorial quality, simple API)</a:t>
            </a:r>
          </a:p>
          <a:p>
            <a:pPr lvl="1"/>
            <a:r>
              <a:rPr lang="en-US" i="1" noProof="0" dirty="0"/>
              <a:t>Code compactness </a:t>
            </a:r>
            <a:r>
              <a:rPr lang="en-US" noProof="0" dirty="0"/>
              <a:t>(expressiveness, code size)</a:t>
            </a:r>
          </a:p>
          <a:p>
            <a:r>
              <a:rPr lang="en-US" noProof="0" dirty="0" err="1"/>
              <a:t>UniRest</a:t>
            </a:r>
            <a:r>
              <a:rPr lang="en-US" noProof="0" dirty="0"/>
              <a:t>					</a:t>
            </a:r>
            <a:r>
              <a:rPr lang="en-US" noProof="0" dirty="0" err="1"/>
              <a:t>Javalin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13FA2-6D0B-B0EE-3B76-D95CA23F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1F1A4-0E49-FFA9-4C4F-011B76F4E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D11C0-DAEB-2D23-28E0-638CCF122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71D1E70-161E-017B-7C96-3B688AD4A4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924300"/>
            <a:ext cx="375285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000C76A-3B4A-D19C-2FEA-99FB7102CB48}"/>
              </a:ext>
            </a:extLst>
          </p:cNvPr>
          <p:cNvSpPr/>
          <p:nvPr/>
        </p:nvSpPr>
        <p:spPr>
          <a:xfrm rot="402545">
            <a:off x="2448017" y="1087004"/>
            <a:ext cx="4876800" cy="1754946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So</a:t>
            </a:r>
            <a:r>
              <a:rPr lang="en-DK" dirty="0"/>
              <a:t>,</a:t>
            </a:r>
            <a:r>
              <a:rPr lang="en-US" dirty="0"/>
              <a:t> you spend a lot of time finding a new one, and updating 1 zillion lines of code </a:t>
            </a:r>
            <a:r>
              <a:rPr lang="en-US" dirty="0">
                <a:sym typeface="Wingdings" panose="05000000000000000000" pitchFamily="2" charset="2"/>
              </a:rPr>
              <a:t></a:t>
            </a:r>
            <a:endParaRPr lang="da-DK" i="1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B297942-67E8-A1B8-673A-CA44E079A5BD}"/>
              </a:ext>
            </a:extLst>
          </p:cNvPr>
          <p:cNvSpPr/>
          <p:nvPr/>
        </p:nvSpPr>
        <p:spPr>
          <a:xfrm>
            <a:off x="4362450" y="3120816"/>
            <a:ext cx="4629150" cy="2403684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34C2E42-2921-79CE-C7F9-A1593DDD7C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0803" y="3768800"/>
            <a:ext cx="3810000" cy="145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899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Clients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dirty="0" err="1"/>
              <a:t>UniRest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13677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Minimal Demo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(Find it as a zip file on the </a:t>
            </a:r>
            <a:r>
              <a:rPr lang="en-US" noProof="0" dirty="0" err="1"/>
              <a:t>weekplan</a:t>
            </a:r>
            <a:r>
              <a:rPr lang="en-US" noProof="0" dirty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8" y="1562100"/>
            <a:ext cx="7091765" cy="14478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3105150"/>
            <a:ext cx="6953250" cy="219075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8841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Actually a Bloch Builder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err="1"/>
              <a:t>Unirest</a:t>
            </a:r>
            <a:r>
              <a:rPr lang="en-US" noProof="0" dirty="0"/>
              <a:t>.(verb)</a:t>
            </a:r>
          </a:p>
          <a:p>
            <a:pPr lvl="1"/>
            <a:r>
              <a:rPr lang="en-US" noProof="0" dirty="0"/>
              <a:t>Creates a verb object, but does not execute it</a:t>
            </a:r>
          </a:p>
          <a:p>
            <a:r>
              <a:rPr lang="en-US" noProof="0" dirty="0"/>
              <a:t>.</a:t>
            </a:r>
            <a:r>
              <a:rPr lang="en-US" noProof="0" dirty="0" err="1"/>
              <a:t>queryString</a:t>
            </a:r>
            <a:r>
              <a:rPr lang="en-US" noProof="0" dirty="0"/>
              <a:t>, .field, .header, .body</a:t>
            </a:r>
          </a:p>
          <a:p>
            <a:pPr lvl="1"/>
            <a:r>
              <a:rPr lang="en-US" noProof="0" dirty="0"/>
              <a:t>‘setter’ methods on the</a:t>
            </a:r>
            <a:br>
              <a:rPr lang="en-US" noProof="0" dirty="0"/>
            </a:br>
            <a:r>
              <a:rPr lang="en-US" noProof="0" dirty="0"/>
              <a:t>verb object</a:t>
            </a:r>
          </a:p>
          <a:p>
            <a:pPr lvl="1"/>
            <a:endParaRPr lang="en-US" noProof="0" dirty="0"/>
          </a:p>
          <a:p>
            <a:r>
              <a:rPr lang="en-US" noProof="0" dirty="0" err="1"/>
              <a:t>asJson</a:t>
            </a:r>
            <a:r>
              <a:rPr lang="en-US" noProof="0" dirty="0"/>
              <a:t>(), </a:t>
            </a:r>
            <a:r>
              <a:rPr lang="en-US" noProof="0" dirty="0" err="1"/>
              <a:t>asString</a:t>
            </a:r>
            <a:r>
              <a:rPr lang="en-US" noProof="0" dirty="0"/>
              <a:t>()</a:t>
            </a:r>
          </a:p>
          <a:p>
            <a:pPr lvl="1"/>
            <a:r>
              <a:rPr lang="en-US" noProof="0" dirty="0"/>
              <a:t>Builds and executes</a:t>
            </a:r>
            <a:br>
              <a:rPr lang="en-US" noProof="0" dirty="0"/>
            </a:br>
            <a:r>
              <a:rPr lang="en-US" noProof="0" dirty="0"/>
              <a:t>the verb</a:t>
            </a:r>
          </a:p>
          <a:p>
            <a:pPr lvl="2"/>
            <a:r>
              <a:rPr lang="en-US" noProof="0" dirty="0"/>
              <a:t>i.e. transmits the POST on the given URL with the set parameters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476500"/>
            <a:ext cx="5038725" cy="184445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120E6E2B-33F5-4E86-80AC-B7DBDB8FC9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8031" y="1430550"/>
            <a:ext cx="2495171" cy="58314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D48B7F6-D18D-4665-B594-24D2AFF2C70A}"/>
              </a:ext>
            </a:extLst>
          </p:cNvPr>
          <p:cNvCxnSpPr/>
          <p:nvPr/>
        </p:nvCxnSpPr>
        <p:spPr>
          <a:xfrm flipV="1">
            <a:off x="7848600" y="2019300"/>
            <a:ext cx="152400" cy="990600"/>
          </a:xfrm>
          <a:prstGeom prst="straightConnector1">
            <a:avLst/>
          </a:prstGeom>
          <a:ln w="508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643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DAC61-264D-41E6-B18E-1BDC41E3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CE7DC-DF27-46C4-A686-0959BC128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 11 actually includes a Http Client library…</a:t>
            </a:r>
          </a:p>
          <a:p>
            <a:r>
              <a:rPr lang="en-US" dirty="0"/>
              <a:t>Ala…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But…</a:t>
            </a:r>
          </a:p>
          <a:p>
            <a:pPr lvl="1"/>
            <a:r>
              <a:rPr lang="en-US" dirty="0"/>
              <a:t>I actually find</a:t>
            </a:r>
            <a:br>
              <a:rPr lang="en-US" dirty="0"/>
            </a:br>
            <a:r>
              <a:rPr lang="en-US" dirty="0" err="1"/>
              <a:t>UniRest</a:t>
            </a:r>
            <a:r>
              <a:rPr lang="en-US" dirty="0"/>
              <a:t> more</a:t>
            </a:r>
            <a:br>
              <a:rPr lang="en-US" dirty="0"/>
            </a:br>
            <a:r>
              <a:rPr lang="en-US" i="1" dirty="0"/>
              <a:t>Analyzable…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8CA84-F683-43E7-AF22-6B04EB45C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8FCF41-7CB8-41B9-8FEC-12E527C9C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B243E8-3C3F-4871-A5D6-58406BC4D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4F38113-F99B-4982-94C5-3A38677C6B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1458010"/>
            <a:ext cx="5972168" cy="292349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FBCF045-E4B8-4512-8268-6B156F319F4C}"/>
              </a:ext>
            </a:extLst>
          </p:cNvPr>
          <p:cNvSpPr/>
          <p:nvPr/>
        </p:nvSpPr>
        <p:spPr>
          <a:xfrm>
            <a:off x="2971800" y="1943100"/>
            <a:ext cx="4038600" cy="7620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A0C1D7-7BEF-4DFD-A273-66F0771A8E96}"/>
              </a:ext>
            </a:extLst>
          </p:cNvPr>
          <p:cNvSpPr/>
          <p:nvPr/>
        </p:nvSpPr>
        <p:spPr>
          <a:xfrm>
            <a:off x="3124200" y="3543300"/>
            <a:ext cx="5743568" cy="30480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29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Servers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dirty="0" err="1"/>
              <a:t>Javalin</a:t>
            </a:r>
            <a:endParaRPr lang="en-US" noProof="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106AE1-DF3D-C211-6C0A-E5C0EB5F57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3848100"/>
            <a:ext cx="4239217" cy="971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783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57150"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0">
          <a:solidFill>
            <a:srgbClr val="C000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</TotalTime>
  <Words>633</Words>
  <Application>Microsoft Office PowerPoint</Application>
  <PresentationFormat>On-screen Show (16:10)</PresentationFormat>
  <Paragraphs>107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Software Engineering and Architecture</vt:lpstr>
      <vt:lpstr>The Good News</vt:lpstr>
      <vt:lpstr>The BAD News</vt:lpstr>
      <vt:lpstr>The Good News</vt:lpstr>
      <vt:lpstr>Clients</vt:lpstr>
      <vt:lpstr>Minimal Demo</vt:lpstr>
      <vt:lpstr>Actually a Bloch Builder</vt:lpstr>
      <vt:lpstr>Java 11</vt:lpstr>
      <vt:lpstr>Servers</vt:lpstr>
      <vt:lpstr>Minimal Demo</vt:lpstr>
      <vt:lpstr>Lambda’s</vt:lpstr>
      <vt:lpstr>Relating to SWEA Theory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97</cp:revision>
  <dcterms:created xsi:type="dcterms:W3CDTF">2006-08-16T00:00:00Z</dcterms:created>
  <dcterms:modified xsi:type="dcterms:W3CDTF">2025-11-18T09:33:54Z</dcterms:modified>
</cp:coreProperties>
</file>